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EE14D-6010-4E61-8B32-F627101D99A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1ED27-35C9-4A27-8A03-E10B7AF78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39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93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9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06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5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8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45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57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71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8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97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F604F-551D-4290-9568-CA754FCB77B0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82861-BECB-479E-B625-30A0FD892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2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Correlation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Pearson </a:t>
            </a:r>
            <a:r>
              <a:rPr lang="en-US" i="1" dirty="0" smtClean="0"/>
              <a:t>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8469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Pearson </a:t>
            </a:r>
            <a:r>
              <a:rPr lang="en-US" i="1" dirty="0" smtClean="0"/>
              <a:t>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Statistic used to describe the relationship between two variables</a:t>
            </a:r>
          </a:p>
          <a:p>
            <a:r>
              <a:rPr lang="en-US" dirty="0" smtClean="0"/>
              <a:t>Basic Properties</a:t>
            </a:r>
          </a:p>
          <a:p>
            <a:pPr lvl="1"/>
            <a:r>
              <a:rPr lang="en-US" dirty="0" smtClean="0"/>
              <a:t>Values range from -1.00 to 1.00</a:t>
            </a:r>
          </a:p>
          <a:p>
            <a:pPr lvl="1"/>
            <a:r>
              <a:rPr lang="en-US" dirty="0" smtClean="0"/>
              <a:t>-1.00 = a perfect inverse relationship</a:t>
            </a:r>
          </a:p>
          <a:p>
            <a:pPr lvl="1"/>
            <a:r>
              <a:rPr lang="en-US" dirty="0" smtClean="0"/>
              <a:t>1.00 = a perfect direct relationship</a:t>
            </a:r>
          </a:p>
          <a:p>
            <a:pPr lvl="1"/>
            <a:r>
              <a:rPr lang="en-US" dirty="0" smtClean="0"/>
              <a:t>0.00 = no relationship</a:t>
            </a:r>
          </a:p>
          <a:p>
            <a:endParaRPr lang="en-US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62000" y="5257800"/>
            <a:ext cx="75438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4457700" y="5371306"/>
            <a:ext cx="228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7963694" y="5371306"/>
            <a:ext cx="228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875506" y="5371306"/>
            <a:ext cx="228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2704306" y="5371306"/>
            <a:ext cx="228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6287294" y="5371306"/>
            <a:ext cx="228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6972300" y="5600700"/>
            <a:ext cx="685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5144294" y="5599906"/>
            <a:ext cx="685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3391694" y="5599906"/>
            <a:ext cx="685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1486694" y="5599906"/>
            <a:ext cx="685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5800" y="4800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-1.00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267200" y="4800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0.00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96200" y="4876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1.00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4800" y="5562600"/>
            <a:ext cx="838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Perfect		Moderate                      None		Moderate                    Perfect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447800" y="5867400"/>
            <a:ext cx="6629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Strong		   Weak                      </a:t>
            </a:r>
            <a:r>
              <a:rPr lang="en-US" dirty="0" err="1" smtClean="0"/>
              <a:t>Weak</a:t>
            </a:r>
            <a:r>
              <a:rPr lang="en-US" dirty="0" smtClean="0"/>
              <a:t>		Strong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90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Pearson </a:t>
            </a:r>
            <a:r>
              <a:rPr lang="en-US" sz="4000" b="1" i="1" dirty="0" smtClean="0"/>
              <a:t>r</a:t>
            </a:r>
            <a:endParaRPr lang="en-US" sz="4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The interpretation of the value of </a:t>
            </a:r>
            <a:r>
              <a:rPr lang="en-US" i="1" dirty="0" smtClean="0"/>
              <a:t>r</a:t>
            </a:r>
            <a:r>
              <a:rPr lang="en-US" dirty="0" smtClean="0"/>
              <a:t> is problematic because it is NOT a proportion</a:t>
            </a:r>
          </a:p>
          <a:p>
            <a:pPr lvl="1"/>
            <a:r>
              <a:rPr lang="en-US" sz="3200" dirty="0"/>
              <a:t> </a:t>
            </a:r>
            <a:r>
              <a:rPr lang="en-US" sz="3200" dirty="0" smtClean="0"/>
              <a:t>a </a:t>
            </a:r>
            <a:r>
              <a:rPr lang="en-US" sz="3200" i="1" dirty="0" smtClean="0"/>
              <a:t>r</a:t>
            </a:r>
            <a:r>
              <a:rPr lang="en-US" sz="3200" dirty="0" smtClean="0"/>
              <a:t> = .50 is NOT = 50% and it is NOT ½ way between 0.00 and 1.00 (ordinal scale)</a:t>
            </a:r>
          </a:p>
          <a:p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05100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Pearson </a:t>
            </a:r>
            <a:r>
              <a:rPr lang="en-US" sz="3200" b="1" i="1" dirty="0" smtClean="0"/>
              <a:t>r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1295400"/>
          </a:xfrm>
        </p:spPr>
        <p:txBody>
          <a:bodyPr>
            <a:normAutofit/>
          </a:bodyPr>
          <a:lstStyle/>
          <a:p>
            <a:r>
              <a:rPr lang="en-US" sz="2600" i="1" dirty="0" smtClean="0"/>
              <a:t>r</a:t>
            </a:r>
            <a:r>
              <a:rPr lang="en-US" sz="2600" dirty="0" smtClean="0"/>
              <a:t> = 	 </a:t>
            </a:r>
            <a:r>
              <a:rPr lang="en-US" sz="2600" u="sng" dirty="0" smtClean="0"/>
              <a:t>          n(</a:t>
            </a:r>
            <a:r>
              <a:rPr lang="en-US" sz="2600" u="sng" dirty="0" err="1" smtClean="0"/>
              <a:t>Σxy</a:t>
            </a:r>
            <a:r>
              <a:rPr lang="en-US" sz="2600" u="sng" dirty="0" smtClean="0"/>
              <a:t>) – (Σx)(Σy)			</a:t>
            </a:r>
          </a:p>
          <a:p>
            <a:pPr>
              <a:buNone/>
            </a:pPr>
            <a:r>
              <a:rPr lang="en-US" sz="2600" i="1" dirty="0" smtClean="0"/>
              <a:t>		</a:t>
            </a:r>
            <a:r>
              <a:rPr lang="en-US" sz="2600" dirty="0" smtClean="0"/>
              <a:t>[n(Σx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) – (Σx)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] [n(Σy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) – (Σy)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]</a:t>
            </a:r>
            <a:endParaRPr lang="en-US" sz="2600" i="1" dirty="0" smtClean="0"/>
          </a:p>
        </p:txBody>
      </p:sp>
      <p:grpSp>
        <p:nvGrpSpPr>
          <p:cNvPr id="21" name="Group 15"/>
          <p:cNvGrpSpPr>
            <a:grpSpLocks/>
          </p:cNvGrpSpPr>
          <p:nvPr/>
        </p:nvGrpSpPr>
        <p:grpSpPr bwMode="auto">
          <a:xfrm>
            <a:off x="1112520" y="1371600"/>
            <a:ext cx="304800" cy="457200"/>
            <a:chOff x="2448" y="3552"/>
            <a:chExt cx="288" cy="288"/>
          </a:xfrm>
        </p:grpSpPr>
        <p:sp>
          <p:nvSpPr>
            <p:cNvPr id="22" name="Line 11"/>
            <p:cNvSpPr>
              <a:spLocks noChangeShapeType="1"/>
            </p:cNvSpPr>
            <p:nvPr/>
          </p:nvSpPr>
          <p:spPr bwMode="auto">
            <a:xfrm>
              <a:off x="2448" y="36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3" name="Line 12"/>
            <p:cNvSpPr>
              <a:spLocks noChangeShapeType="1"/>
            </p:cNvSpPr>
            <p:nvPr/>
          </p:nvSpPr>
          <p:spPr bwMode="auto">
            <a:xfrm>
              <a:off x="2640" y="3696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4" name="Line 13"/>
            <p:cNvSpPr>
              <a:spLocks noChangeShapeType="1"/>
            </p:cNvSpPr>
            <p:nvPr/>
          </p:nvSpPr>
          <p:spPr bwMode="auto">
            <a:xfrm flipV="1">
              <a:off x="2688" y="3552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Line 14"/>
          <p:cNvSpPr>
            <a:spLocks noChangeShapeType="1"/>
          </p:cNvSpPr>
          <p:nvPr/>
        </p:nvSpPr>
        <p:spPr bwMode="auto">
          <a:xfrm>
            <a:off x="1417320" y="1371600"/>
            <a:ext cx="52120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2362200" y="2819401"/>
          <a:ext cx="6096000" cy="3526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Σx =  25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Σy = 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err="1" smtClean="0"/>
                        <a:t>Σxy</a:t>
                      </a:r>
                      <a:r>
                        <a:rPr lang="en-US" sz="1800" u="none" dirty="0" smtClean="0"/>
                        <a:t> = 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= 147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 = 71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381000" y="1981200"/>
          <a:ext cx="6299200" cy="74676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787400"/>
                <a:gridCol w="787400"/>
                <a:gridCol w="787400"/>
                <a:gridCol w="787400"/>
                <a:gridCol w="787400"/>
                <a:gridCol w="787400"/>
                <a:gridCol w="787400"/>
                <a:gridCol w="787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6934200" y="19050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 = 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3674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Pearson </a:t>
            </a:r>
            <a:r>
              <a:rPr lang="en-US" sz="3200" b="1" i="1" dirty="0" smtClean="0"/>
              <a:t>r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1295400"/>
          </a:xfrm>
        </p:spPr>
        <p:txBody>
          <a:bodyPr>
            <a:normAutofit/>
          </a:bodyPr>
          <a:lstStyle/>
          <a:p>
            <a:r>
              <a:rPr lang="en-US" sz="2600" i="1" dirty="0" smtClean="0"/>
              <a:t>r</a:t>
            </a:r>
            <a:r>
              <a:rPr lang="en-US" sz="2600" dirty="0" smtClean="0"/>
              <a:t> = 	 </a:t>
            </a:r>
            <a:r>
              <a:rPr lang="en-US" sz="2600" u="sng" dirty="0" smtClean="0"/>
              <a:t>          n(</a:t>
            </a:r>
            <a:r>
              <a:rPr lang="en-US" sz="2600" u="sng" dirty="0" err="1" smtClean="0"/>
              <a:t>Σxy</a:t>
            </a:r>
            <a:r>
              <a:rPr lang="en-US" sz="2600" u="sng" dirty="0" smtClean="0"/>
              <a:t>) – (Σx)(Σy)			</a:t>
            </a:r>
          </a:p>
          <a:p>
            <a:pPr>
              <a:buNone/>
            </a:pPr>
            <a:r>
              <a:rPr lang="en-US" sz="2600" i="1" dirty="0" smtClean="0"/>
              <a:t>		</a:t>
            </a:r>
            <a:r>
              <a:rPr lang="en-US" sz="2600" dirty="0" smtClean="0"/>
              <a:t>[n(Σx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) – (</a:t>
            </a:r>
            <a:r>
              <a:rPr lang="en-US" sz="2600" dirty="0" err="1" smtClean="0"/>
              <a:t>Σx</a:t>
            </a:r>
            <a:r>
              <a:rPr lang="en-US" sz="2600" dirty="0" smtClean="0"/>
              <a:t>)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] [n(Σy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) – (Σy)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]</a:t>
            </a:r>
            <a:endParaRPr lang="en-US" sz="2600" i="1" dirty="0" smtClean="0"/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112520" y="1371600"/>
            <a:ext cx="304800" cy="457200"/>
            <a:chOff x="2448" y="3552"/>
            <a:chExt cx="288" cy="288"/>
          </a:xfrm>
        </p:grpSpPr>
        <p:sp>
          <p:nvSpPr>
            <p:cNvPr id="22" name="Line 11"/>
            <p:cNvSpPr>
              <a:spLocks noChangeShapeType="1"/>
            </p:cNvSpPr>
            <p:nvPr/>
          </p:nvSpPr>
          <p:spPr bwMode="auto">
            <a:xfrm>
              <a:off x="2448" y="36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3" name="Line 12"/>
            <p:cNvSpPr>
              <a:spLocks noChangeShapeType="1"/>
            </p:cNvSpPr>
            <p:nvPr/>
          </p:nvSpPr>
          <p:spPr bwMode="auto">
            <a:xfrm>
              <a:off x="2640" y="3696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4" name="Line 13"/>
            <p:cNvSpPr>
              <a:spLocks noChangeShapeType="1"/>
            </p:cNvSpPr>
            <p:nvPr/>
          </p:nvSpPr>
          <p:spPr bwMode="auto">
            <a:xfrm flipV="1">
              <a:off x="2688" y="3552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Line 14"/>
          <p:cNvSpPr>
            <a:spLocks noChangeShapeType="1"/>
          </p:cNvSpPr>
          <p:nvPr/>
        </p:nvSpPr>
        <p:spPr bwMode="auto">
          <a:xfrm>
            <a:off x="1417320" y="1371600"/>
            <a:ext cx="52120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609600" y="5029200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	 </a:t>
            </a:r>
            <a:r>
              <a:rPr kumimoji="0" lang="en-US" sz="2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7(-5) – (25)(13)		</a:t>
            </a:r>
            <a:r>
              <a:rPr kumimoji="0" lang="en-US" sz="26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lang="en-US" sz="2600" dirty="0" smtClean="0"/>
              <a:t>=</a:t>
            </a:r>
            <a:endParaRPr kumimoji="0" lang="en-US" sz="26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[7(147) – (25)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[7(71) – (13)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	</a:t>
            </a:r>
            <a:endParaRPr kumimoji="0" lang="en-US" sz="2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264920" y="5562600"/>
            <a:ext cx="304800" cy="457200"/>
            <a:chOff x="2448" y="3552"/>
            <a:chExt cx="288" cy="288"/>
          </a:xfrm>
        </p:grpSpPr>
        <p:sp>
          <p:nvSpPr>
            <p:cNvPr id="30" name="Line 11"/>
            <p:cNvSpPr>
              <a:spLocks noChangeShapeType="1"/>
            </p:cNvSpPr>
            <p:nvPr/>
          </p:nvSpPr>
          <p:spPr bwMode="auto">
            <a:xfrm>
              <a:off x="2448" y="36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1" name="Line 12"/>
            <p:cNvSpPr>
              <a:spLocks noChangeShapeType="1"/>
            </p:cNvSpPr>
            <p:nvPr/>
          </p:nvSpPr>
          <p:spPr bwMode="auto">
            <a:xfrm>
              <a:off x="2640" y="3696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2" name="Line 13"/>
            <p:cNvSpPr>
              <a:spLocks noChangeShapeType="1"/>
            </p:cNvSpPr>
            <p:nvPr/>
          </p:nvSpPr>
          <p:spPr bwMode="auto">
            <a:xfrm flipV="1">
              <a:off x="2688" y="3552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Line 14"/>
          <p:cNvSpPr>
            <a:spLocks noChangeShapeType="1"/>
          </p:cNvSpPr>
          <p:nvPr/>
        </p:nvSpPr>
        <p:spPr bwMode="auto">
          <a:xfrm>
            <a:off x="1569720" y="5562600"/>
            <a:ext cx="42976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34200" y="19050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 = 7</a:t>
            </a:r>
            <a:endParaRPr lang="en-US" sz="28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533400" y="2362200"/>
          <a:ext cx="6096000" cy="1959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Σx =  25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Σy = 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err="1" smtClean="0"/>
                        <a:t>Σxy</a:t>
                      </a:r>
                      <a:r>
                        <a:rPr lang="en-US" sz="1800" u="none" dirty="0" smtClean="0"/>
                        <a:t> = 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= 147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 = 71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341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Pearson </a:t>
            </a:r>
            <a:r>
              <a:rPr lang="en-US" sz="3200" b="1" i="1" dirty="0" smtClean="0"/>
              <a:t>r</a:t>
            </a:r>
            <a:endParaRPr lang="en-US" sz="3200" b="1" i="1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609600" y="9144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	 </a:t>
            </a:r>
            <a:r>
              <a:rPr kumimoji="0" lang="en-US" sz="2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7(-5) – (25)(13)		</a:t>
            </a:r>
            <a:r>
              <a:rPr kumimoji="0" lang="en-US" sz="26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=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600" dirty="0" smtClean="0"/>
              <a:t>              [7(147) – (25)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] [7(71) – (13)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]   </a:t>
            </a:r>
            <a:endParaRPr lang="en-US" sz="2600" baseline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600" b="0" i="0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600" i="1" dirty="0" smtClean="0"/>
              <a:t>r</a:t>
            </a:r>
            <a:r>
              <a:rPr lang="en-US" sz="2600" dirty="0" smtClean="0"/>
              <a:t> = 	 </a:t>
            </a:r>
            <a:r>
              <a:rPr lang="en-US" sz="2600" u="sng" dirty="0" smtClean="0"/>
              <a:t>          -35 – 325		</a:t>
            </a:r>
            <a:r>
              <a:rPr lang="en-US" sz="2600" dirty="0" smtClean="0"/>
              <a:t>  =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600" dirty="0" smtClean="0"/>
              <a:t>               [1029 – 625] [497 – 169]</a:t>
            </a:r>
            <a:endParaRPr lang="en-US" sz="2600" baseline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600" b="0" i="0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600" i="1" dirty="0" smtClean="0"/>
              <a:t>r</a:t>
            </a:r>
            <a:r>
              <a:rPr lang="en-US" sz="2600" dirty="0" smtClean="0"/>
              <a:t> = 	 </a:t>
            </a:r>
            <a:r>
              <a:rPr lang="en-US" sz="2600" u="sng" dirty="0" smtClean="0"/>
              <a:t>          -360		</a:t>
            </a:r>
            <a:r>
              <a:rPr lang="en-US" sz="2600" dirty="0" smtClean="0"/>
              <a:t>  =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600" dirty="0" smtClean="0"/>
              <a:t>                [404] [328]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600" b="0" i="0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600" i="1" dirty="0" smtClean="0"/>
              <a:t>r</a:t>
            </a:r>
            <a:r>
              <a:rPr lang="en-US" sz="2600" dirty="0" smtClean="0"/>
              <a:t> = 	 </a:t>
            </a:r>
            <a:r>
              <a:rPr lang="en-US" sz="2600" u="sng" dirty="0" smtClean="0"/>
              <a:t>     -360      </a:t>
            </a:r>
            <a:r>
              <a:rPr lang="en-US" sz="2600" dirty="0" smtClean="0"/>
              <a:t>  =  </a:t>
            </a:r>
            <a:r>
              <a:rPr lang="en-US" sz="2600" u="sng" dirty="0" smtClean="0"/>
              <a:t> -360      </a:t>
            </a:r>
            <a:r>
              <a:rPr lang="en-US" sz="2600" dirty="0" smtClean="0"/>
              <a:t>  = - 0.989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          </a:t>
            </a:r>
            <a:r>
              <a:rPr lang="en-US" sz="2600" dirty="0" smtClean="0"/>
              <a:t> 132512         364.02</a:t>
            </a:r>
            <a:endParaRPr kumimoji="0" lang="en-US" sz="2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264920" y="1447800"/>
            <a:ext cx="304800" cy="457200"/>
            <a:chOff x="2448" y="3552"/>
            <a:chExt cx="288" cy="288"/>
          </a:xfrm>
        </p:grpSpPr>
        <p:sp>
          <p:nvSpPr>
            <p:cNvPr id="30" name="Line 11"/>
            <p:cNvSpPr>
              <a:spLocks noChangeShapeType="1"/>
            </p:cNvSpPr>
            <p:nvPr/>
          </p:nvSpPr>
          <p:spPr bwMode="auto">
            <a:xfrm>
              <a:off x="2448" y="36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1" name="Line 12"/>
            <p:cNvSpPr>
              <a:spLocks noChangeShapeType="1"/>
            </p:cNvSpPr>
            <p:nvPr/>
          </p:nvSpPr>
          <p:spPr bwMode="auto">
            <a:xfrm>
              <a:off x="2640" y="3696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2" name="Line 13"/>
            <p:cNvSpPr>
              <a:spLocks noChangeShapeType="1"/>
            </p:cNvSpPr>
            <p:nvPr/>
          </p:nvSpPr>
          <p:spPr bwMode="auto">
            <a:xfrm flipV="1">
              <a:off x="2688" y="3552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Line 14"/>
          <p:cNvSpPr>
            <a:spLocks noChangeShapeType="1"/>
          </p:cNvSpPr>
          <p:nvPr/>
        </p:nvSpPr>
        <p:spPr bwMode="auto">
          <a:xfrm>
            <a:off x="1569720" y="1447800"/>
            <a:ext cx="42976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5" name="Group 15"/>
          <p:cNvGrpSpPr>
            <a:grpSpLocks/>
          </p:cNvGrpSpPr>
          <p:nvPr/>
        </p:nvGrpSpPr>
        <p:grpSpPr bwMode="auto">
          <a:xfrm>
            <a:off x="1371600" y="2819400"/>
            <a:ext cx="304800" cy="457200"/>
            <a:chOff x="2448" y="3552"/>
            <a:chExt cx="288" cy="288"/>
          </a:xfrm>
        </p:grpSpPr>
        <p:sp>
          <p:nvSpPr>
            <p:cNvPr id="56" name="Line 11"/>
            <p:cNvSpPr>
              <a:spLocks noChangeShapeType="1"/>
            </p:cNvSpPr>
            <p:nvPr/>
          </p:nvSpPr>
          <p:spPr bwMode="auto">
            <a:xfrm>
              <a:off x="2448" y="36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7" name="Line 12"/>
            <p:cNvSpPr>
              <a:spLocks noChangeShapeType="1"/>
            </p:cNvSpPr>
            <p:nvPr/>
          </p:nvSpPr>
          <p:spPr bwMode="auto">
            <a:xfrm>
              <a:off x="2640" y="3696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8" name="Line 13"/>
            <p:cNvSpPr>
              <a:spLocks noChangeShapeType="1"/>
            </p:cNvSpPr>
            <p:nvPr/>
          </p:nvSpPr>
          <p:spPr bwMode="auto">
            <a:xfrm flipV="1">
              <a:off x="2688" y="3552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Line 14"/>
          <p:cNvSpPr>
            <a:spLocks noChangeShapeType="1"/>
          </p:cNvSpPr>
          <p:nvPr/>
        </p:nvSpPr>
        <p:spPr bwMode="auto">
          <a:xfrm>
            <a:off x="1676400" y="2819400"/>
            <a:ext cx="42976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0" name="Group 15"/>
          <p:cNvGrpSpPr>
            <a:grpSpLocks/>
          </p:cNvGrpSpPr>
          <p:nvPr/>
        </p:nvGrpSpPr>
        <p:grpSpPr bwMode="auto">
          <a:xfrm>
            <a:off x="1371600" y="4267200"/>
            <a:ext cx="304800" cy="457200"/>
            <a:chOff x="2448" y="3552"/>
            <a:chExt cx="288" cy="288"/>
          </a:xfrm>
        </p:grpSpPr>
        <p:sp>
          <p:nvSpPr>
            <p:cNvPr id="61" name="Line 11"/>
            <p:cNvSpPr>
              <a:spLocks noChangeShapeType="1"/>
            </p:cNvSpPr>
            <p:nvPr/>
          </p:nvSpPr>
          <p:spPr bwMode="auto">
            <a:xfrm>
              <a:off x="2448" y="36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2" name="Line 12"/>
            <p:cNvSpPr>
              <a:spLocks noChangeShapeType="1"/>
            </p:cNvSpPr>
            <p:nvPr/>
          </p:nvSpPr>
          <p:spPr bwMode="auto">
            <a:xfrm>
              <a:off x="2640" y="3696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3" name="Line 13"/>
            <p:cNvSpPr>
              <a:spLocks noChangeShapeType="1"/>
            </p:cNvSpPr>
            <p:nvPr/>
          </p:nvSpPr>
          <p:spPr bwMode="auto">
            <a:xfrm flipV="1">
              <a:off x="2688" y="3552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64" name="Line 14"/>
          <p:cNvSpPr>
            <a:spLocks noChangeShapeType="1"/>
          </p:cNvSpPr>
          <p:nvPr/>
        </p:nvSpPr>
        <p:spPr bwMode="auto">
          <a:xfrm>
            <a:off x="1676400" y="4267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5" name="Group 15"/>
          <p:cNvGrpSpPr>
            <a:grpSpLocks/>
          </p:cNvGrpSpPr>
          <p:nvPr/>
        </p:nvGrpSpPr>
        <p:grpSpPr bwMode="auto">
          <a:xfrm>
            <a:off x="1371600" y="5715000"/>
            <a:ext cx="304800" cy="457200"/>
            <a:chOff x="2448" y="3552"/>
            <a:chExt cx="288" cy="288"/>
          </a:xfrm>
        </p:grpSpPr>
        <p:sp>
          <p:nvSpPr>
            <p:cNvPr id="66" name="Line 11"/>
            <p:cNvSpPr>
              <a:spLocks noChangeShapeType="1"/>
            </p:cNvSpPr>
            <p:nvPr/>
          </p:nvSpPr>
          <p:spPr bwMode="auto">
            <a:xfrm>
              <a:off x="2448" y="36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7" name="Line 12"/>
            <p:cNvSpPr>
              <a:spLocks noChangeShapeType="1"/>
            </p:cNvSpPr>
            <p:nvPr/>
          </p:nvSpPr>
          <p:spPr bwMode="auto">
            <a:xfrm>
              <a:off x="2640" y="3696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8" name="Line 13"/>
            <p:cNvSpPr>
              <a:spLocks noChangeShapeType="1"/>
            </p:cNvSpPr>
            <p:nvPr/>
          </p:nvSpPr>
          <p:spPr bwMode="auto">
            <a:xfrm flipV="1">
              <a:off x="2688" y="3552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69" name="Line 14"/>
          <p:cNvSpPr>
            <a:spLocks noChangeShapeType="1"/>
          </p:cNvSpPr>
          <p:nvPr/>
        </p:nvSpPr>
        <p:spPr bwMode="auto">
          <a:xfrm>
            <a:off x="1676400" y="57150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4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59" grpId="0" animBg="1"/>
      <p:bldP spid="64" grpId="0" animBg="1"/>
      <p:bldP spid="6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236</Words>
  <Application>Microsoft Office PowerPoint</Application>
  <PresentationFormat>On-screen Show (4:3)</PresentationFormat>
  <Paragraphs>130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Correlation </vt:lpstr>
      <vt:lpstr>Pearson r</vt:lpstr>
      <vt:lpstr>Pearson r</vt:lpstr>
      <vt:lpstr>Pearson r</vt:lpstr>
      <vt:lpstr>Pearson r</vt:lpstr>
      <vt:lpstr>Pearson 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Correlation </dc:title>
  <dc:creator>Windows User</dc:creator>
  <cp:lastModifiedBy>Windows User</cp:lastModifiedBy>
  <cp:revision>1</cp:revision>
  <dcterms:created xsi:type="dcterms:W3CDTF">2012-03-21T14:33:00Z</dcterms:created>
  <dcterms:modified xsi:type="dcterms:W3CDTF">2012-03-21T14:38:29Z</dcterms:modified>
</cp:coreProperties>
</file>